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0"/>
  </p:notesMasterIdLst>
  <p:sldIdLst>
    <p:sldId id="256" r:id="rId2"/>
    <p:sldId id="257" r:id="rId3"/>
    <p:sldId id="259" r:id="rId4"/>
    <p:sldId id="258" r:id="rId5"/>
    <p:sldId id="261" r:id="rId6"/>
    <p:sldId id="262"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76327"/>
  </p:normalViewPr>
  <p:slideViewPr>
    <p:cSldViewPr snapToGrid="0">
      <p:cViewPr varScale="1">
        <p:scale>
          <a:sx n="96" d="100"/>
          <a:sy n="96" d="100"/>
        </p:scale>
        <p:origin x="10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4CF8A6-398A-48DC-B0EF-71654A3C8B88}" type="doc">
      <dgm:prSet loTypeId="urn:microsoft.com/office/officeart/2005/8/layout/process4" loCatId="process" qsTypeId="urn:microsoft.com/office/officeart/2005/8/quickstyle/simple4" qsCatId="simple" csTypeId="urn:microsoft.com/office/officeart/2005/8/colors/colorful5" csCatId="colorful" phldr="1"/>
      <dgm:spPr/>
      <dgm:t>
        <a:bodyPr/>
        <a:lstStyle/>
        <a:p>
          <a:endParaRPr lang="en-US"/>
        </a:p>
      </dgm:t>
    </dgm:pt>
    <dgm:pt modelId="{A76FD5B5-7C87-42CF-AFAD-A3C848F82226}">
      <dgm:prSet/>
      <dgm:spPr>
        <a:solidFill>
          <a:schemeClr val="tx2">
            <a:lumMod val="10000"/>
          </a:schemeClr>
        </a:solidFill>
      </dgm:spPr>
      <dgm:t>
        <a:bodyPr/>
        <a:lstStyle/>
        <a:p>
          <a:r>
            <a:rPr lang="en-US" dirty="0"/>
            <a:t>Air pollution, leads to severe health risks such as respiratory diseases, heart conditions, and even death. The WHO says 7 million people die due to poor air quality annually. </a:t>
          </a:r>
        </a:p>
      </dgm:t>
    </dgm:pt>
    <dgm:pt modelId="{2F0C2771-CB31-4428-847C-DF94C49F9C10}" type="sibTrans" cxnId="{CD96F2F5-7743-4BA0-9A45-18E243A2E7BC}">
      <dgm:prSet/>
      <dgm:spPr/>
      <dgm:t>
        <a:bodyPr/>
        <a:lstStyle/>
        <a:p>
          <a:endParaRPr lang="en-US"/>
        </a:p>
      </dgm:t>
    </dgm:pt>
    <dgm:pt modelId="{0625DF17-542C-4F66-8701-15A4EC19C412}" type="parTrans" cxnId="{CD96F2F5-7743-4BA0-9A45-18E243A2E7BC}">
      <dgm:prSet/>
      <dgm:spPr/>
      <dgm:t>
        <a:bodyPr/>
        <a:lstStyle/>
        <a:p>
          <a:endParaRPr lang="en-US"/>
        </a:p>
      </dgm:t>
    </dgm:pt>
    <dgm:pt modelId="{E22BAC4B-57DF-42ED-9EAC-997003ACBE5C}">
      <dgm:prSet/>
      <dgm:spPr>
        <a:solidFill>
          <a:schemeClr val="bg2">
            <a:lumMod val="75000"/>
          </a:schemeClr>
        </a:solidFill>
      </dgm:spPr>
      <dgm:t>
        <a:bodyPr/>
        <a:lstStyle/>
        <a:p>
          <a:r>
            <a:rPr lang="en-US" dirty="0"/>
            <a:t>Poor air quality disproportionately affects vulnerable populations, such as children, the elderly, low-income communities and </a:t>
          </a:r>
          <a:r>
            <a:rPr lang="en-US" b="0" i="0" dirty="0"/>
            <a:t>individuals with pre-existing heart and lung disease</a:t>
          </a:r>
          <a:endParaRPr lang="en-US" dirty="0"/>
        </a:p>
      </dgm:t>
    </dgm:pt>
    <dgm:pt modelId="{0ADFEA47-CA2C-4336-B5B4-27E90303AE83}" type="sibTrans" cxnId="{DC2E31BA-2A83-4825-9515-2047ABBD0450}">
      <dgm:prSet/>
      <dgm:spPr/>
      <dgm:t>
        <a:bodyPr/>
        <a:lstStyle/>
        <a:p>
          <a:endParaRPr lang="en-US"/>
        </a:p>
      </dgm:t>
    </dgm:pt>
    <dgm:pt modelId="{14EFFB85-EEDE-4518-BB32-443D36637948}" type="parTrans" cxnId="{DC2E31BA-2A83-4825-9515-2047ABBD0450}">
      <dgm:prSet/>
      <dgm:spPr/>
      <dgm:t>
        <a:bodyPr/>
        <a:lstStyle/>
        <a:p>
          <a:endParaRPr lang="en-US"/>
        </a:p>
      </dgm:t>
    </dgm:pt>
    <dgm:pt modelId="{7891A96D-2E92-4CE3-80EC-3EB44A90FB00}">
      <dgm:prSet/>
      <dgm:spPr>
        <a:solidFill>
          <a:schemeClr val="tx1">
            <a:lumMod val="50000"/>
          </a:schemeClr>
        </a:solidFill>
      </dgm:spPr>
      <dgm:t>
        <a:bodyPr/>
        <a:lstStyle/>
        <a:p>
          <a:r>
            <a:rPr lang="en-US" dirty="0"/>
            <a:t>In the US, according to the American Lund Association 40% live in places with unhealthy levels of air pollution. Globally billion of people suffer from dangerous air pollution according to the World Health Organization. </a:t>
          </a:r>
        </a:p>
      </dgm:t>
    </dgm:pt>
    <dgm:pt modelId="{FE1E1E56-F6D8-4075-9983-7CFE0CB65AB0}" type="sibTrans" cxnId="{78165B28-5A68-4326-8649-BC5D59DB5008}">
      <dgm:prSet/>
      <dgm:spPr/>
      <dgm:t>
        <a:bodyPr/>
        <a:lstStyle/>
        <a:p>
          <a:endParaRPr lang="en-US"/>
        </a:p>
      </dgm:t>
    </dgm:pt>
    <dgm:pt modelId="{C8C3E541-0220-4FA7-8D58-2EB000910B19}" type="parTrans" cxnId="{78165B28-5A68-4326-8649-BC5D59DB5008}">
      <dgm:prSet/>
      <dgm:spPr/>
      <dgm:t>
        <a:bodyPr/>
        <a:lstStyle/>
        <a:p>
          <a:endParaRPr lang="en-US"/>
        </a:p>
      </dgm:t>
    </dgm:pt>
    <dgm:pt modelId="{6AD02613-B559-4F86-A2D8-0DFD22624CC3}" type="pres">
      <dgm:prSet presAssocID="{0C4CF8A6-398A-48DC-B0EF-71654A3C8B88}" presName="Name0" presStyleCnt="0">
        <dgm:presLayoutVars>
          <dgm:dir/>
          <dgm:animLvl val="lvl"/>
          <dgm:resizeHandles val="exact"/>
        </dgm:presLayoutVars>
      </dgm:prSet>
      <dgm:spPr/>
    </dgm:pt>
    <dgm:pt modelId="{5D5BEBD4-0422-7E4D-80C5-5FBCB77152EF}" type="pres">
      <dgm:prSet presAssocID="{A76FD5B5-7C87-42CF-AFAD-A3C848F82226}" presName="boxAndChildren" presStyleCnt="0"/>
      <dgm:spPr/>
    </dgm:pt>
    <dgm:pt modelId="{50DDF26B-B52F-FD42-A66D-94D8749BB55C}" type="pres">
      <dgm:prSet presAssocID="{A76FD5B5-7C87-42CF-AFAD-A3C848F82226}" presName="parentTextBox" presStyleLbl="node1" presStyleIdx="0" presStyleCnt="3" custLinFactNeighborX="0" custLinFactNeighborY="72"/>
      <dgm:spPr/>
    </dgm:pt>
    <dgm:pt modelId="{D5D69DB8-4326-A747-BA4C-0361080E1DCC}" type="pres">
      <dgm:prSet presAssocID="{0ADFEA47-CA2C-4336-B5B4-27E90303AE83}" presName="sp" presStyleCnt="0"/>
      <dgm:spPr/>
    </dgm:pt>
    <dgm:pt modelId="{6D7FE1FB-5828-5E42-BC2D-D9CDECA2699A}" type="pres">
      <dgm:prSet presAssocID="{E22BAC4B-57DF-42ED-9EAC-997003ACBE5C}" presName="arrowAndChildren" presStyleCnt="0"/>
      <dgm:spPr/>
    </dgm:pt>
    <dgm:pt modelId="{07262D2B-F345-E84F-8C10-4F6FAC2113C8}" type="pres">
      <dgm:prSet presAssocID="{E22BAC4B-57DF-42ED-9EAC-997003ACBE5C}" presName="parentTextArrow" presStyleLbl="node1" presStyleIdx="1" presStyleCnt="3"/>
      <dgm:spPr/>
    </dgm:pt>
    <dgm:pt modelId="{6F091B1D-E972-495D-9905-0CF0FAF7F223}" type="pres">
      <dgm:prSet presAssocID="{FE1E1E56-F6D8-4075-9983-7CFE0CB65AB0}" presName="sp" presStyleCnt="0"/>
      <dgm:spPr/>
    </dgm:pt>
    <dgm:pt modelId="{D18F17CE-B1CF-46DB-9AEB-B53E19E304E3}" type="pres">
      <dgm:prSet presAssocID="{7891A96D-2E92-4CE3-80EC-3EB44A90FB00}" presName="arrowAndChildren" presStyleCnt="0"/>
      <dgm:spPr/>
    </dgm:pt>
    <dgm:pt modelId="{0EDAC810-C98E-4279-B087-7D525E10686D}" type="pres">
      <dgm:prSet presAssocID="{7891A96D-2E92-4CE3-80EC-3EB44A90FB00}" presName="parentTextArrow" presStyleLbl="node1" presStyleIdx="2" presStyleCnt="3"/>
      <dgm:spPr/>
    </dgm:pt>
  </dgm:ptLst>
  <dgm:cxnLst>
    <dgm:cxn modelId="{AA425D16-A79B-4B64-95A9-6859AA617C44}" type="presOf" srcId="{0C4CF8A6-398A-48DC-B0EF-71654A3C8B88}" destId="{6AD02613-B559-4F86-A2D8-0DFD22624CC3}" srcOrd="0" destOrd="0" presId="urn:microsoft.com/office/officeart/2005/8/layout/process4"/>
    <dgm:cxn modelId="{78165B28-5A68-4326-8649-BC5D59DB5008}" srcId="{0C4CF8A6-398A-48DC-B0EF-71654A3C8B88}" destId="{7891A96D-2E92-4CE3-80EC-3EB44A90FB00}" srcOrd="0" destOrd="0" parTransId="{C8C3E541-0220-4FA7-8D58-2EB000910B19}" sibTransId="{FE1E1E56-F6D8-4075-9983-7CFE0CB65AB0}"/>
    <dgm:cxn modelId="{78CCDB49-1FCE-BA45-A267-8936E0865FAB}" type="presOf" srcId="{A76FD5B5-7C87-42CF-AFAD-A3C848F82226}" destId="{50DDF26B-B52F-FD42-A66D-94D8749BB55C}" srcOrd="0" destOrd="0" presId="urn:microsoft.com/office/officeart/2005/8/layout/process4"/>
    <dgm:cxn modelId="{8FD9DF56-913D-5B47-80E5-C40FA1AC4EED}" type="presOf" srcId="{7891A96D-2E92-4CE3-80EC-3EB44A90FB00}" destId="{0EDAC810-C98E-4279-B087-7D525E10686D}" srcOrd="0" destOrd="0" presId="urn:microsoft.com/office/officeart/2005/8/layout/process4"/>
    <dgm:cxn modelId="{DC2E31BA-2A83-4825-9515-2047ABBD0450}" srcId="{0C4CF8A6-398A-48DC-B0EF-71654A3C8B88}" destId="{E22BAC4B-57DF-42ED-9EAC-997003ACBE5C}" srcOrd="1" destOrd="0" parTransId="{14EFFB85-EEDE-4518-BB32-443D36637948}" sibTransId="{0ADFEA47-CA2C-4336-B5B4-27E90303AE83}"/>
    <dgm:cxn modelId="{CD96F2F5-7743-4BA0-9A45-18E243A2E7BC}" srcId="{0C4CF8A6-398A-48DC-B0EF-71654A3C8B88}" destId="{A76FD5B5-7C87-42CF-AFAD-A3C848F82226}" srcOrd="2" destOrd="0" parTransId="{0625DF17-542C-4F66-8701-15A4EC19C412}" sibTransId="{2F0C2771-CB31-4428-847C-DF94C49F9C10}"/>
    <dgm:cxn modelId="{66AC32F8-72DB-C74A-92D9-D8D240035514}" type="presOf" srcId="{E22BAC4B-57DF-42ED-9EAC-997003ACBE5C}" destId="{07262D2B-F345-E84F-8C10-4F6FAC2113C8}" srcOrd="0" destOrd="0" presId="urn:microsoft.com/office/officeart/2005/8/layout/process4"/>
    <dgm:cxn modelId="{91E5088A-9ECD-7B40-9567-8CB5797093B7}" type="presParOf" srcId="{6AD02613-B559-4F86-A2D8-0DFD22624CC3}" destId="{5D5BEBD4-0422-7E4D-80C5-5FBCB77152EF}" srcOrd="0" destOrd="0" presId="urn:microsoft.com/office/officeart/2005/8/layout/process4"/>
    <dgm:cxn modelId="{2CDB5D18-74D5-994D-A11F-CCB0B72A03B7}" type="presParOf" srcId="{5D5BEBD4-0422-7E4D-80C5-5FBCB77152EF}" destId="{50DDF26B-B52F-FD42-A66D-94D8749BB55C}" srcOrd="0" destOrd="0" presId="urn:microsoft.com/office/officeart/2005/8/layout/process4"/>
    <dgm:cxn modelId="{E30E50E1-A205-AB4C-952C-CCDD698EBC9D}" type="presParOf" srcId="{6AD02613-B559-4F86-A2D8-0DFD22624CC3}" destId="{D5D69DB8-4326-A747-BA4C-0361080E1DCC}" srcOrd="1" destOrd="0" presId="urn:microsoft.com/office/officeart/2005/8/layout/process4"/>
    <dgm:cxn modelId="{8729ADF8-420F-3449-B593-07B46DE34688}" type="presParOf" srcId="{6AD02613-B559-4F86-A2D8-0DFD22624CC3}" destId="{6D7FE1FB-5828-5E42-BC2D-D9CDECA2699A}" srcOrd="2" destOrd="0" presId="urn:microsoft.com/office/officeart/2005/8/layout/process4"/>
    <dgm:cxn modelId="{7371C72E-E3B6-6147-9896-F204B75B6772}" type="presParOf" srcId="{6D7FE1FB-5828-5E42-BC2D-D9CDECA2699A}" destId="{07262D2B-F345-E84F-8C10-4F6FAC2113C8}" srcOrd="0" destOrd="0" presId="urn:microsoft.com/office/officeart/2005/8/layout/process4"/>
    <dgm:cxn modelId="{761ACE15-9EDB-344B-B21A-ACDA6EDF85BC}" type="presParOf" srcId="{6AD02613-B559-4F86-A2D8-0DFD22624CC3}" destId="{6F091B1D-E972-495D-9905-0CF0FAF7F223}" srcOrd="3" destOrd="0" presId="urn:microsoft.com/office/officeart/2005/8/layout/process4"/>
    <dgm:cxn modelId="{E77D2086-6E71-5248-97CC-466D7E3FD676}" type="presParOf" srcId="{6AD02613-B559-4F86-A2D8-0DFD22624CC3}" destId="{D18F17CE-B1CF-46DB-9AEB-B53E19E304E3}" srcOrd="4" destOrd="0" presId="urn:microsoft.com/office/officeart/2005/8/layout/process4"/>
    <dgm:cxn modelId="{3276ED2B-9D5F-8A46-BE06-F235FE90A30A}" type="presParOf" srcId="{D18F17CE-B1CF-46DB-9AEB-B53E19E304E3}" destId="{0EDAC810-C98E-4279-B087-7D525E10686D}" srcOrd="0" destOrd="0" presId="urn:microsoft.com/office/officeart/2005/8/layout/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DF26B-B52F-FD42-A66D-94D8749BB55C}">
      <dsp:nvSpPr>
        <dsp:cNvPr id="0" name=""/>
        <dsp:cNvSpPr/>
      </dsp:nvSpPr>
      <dsp:spPr>
        <a:xfrm>
          <a:off x="0" y="3820884"/>
          <a:ext cx="6117021" cy="1253804"/>
        </a:xfrm>
        <a:prstGeom prst="rect">
          <a:avLst/>
        </a:prstGeom>
        <a:solidFill>
          <a:schemeClr val="tx2">
            <a:lumMod val="10000"/>
          </a:schemeClr>
        </a:soli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Air pollution, leads to severe health risks such as respiratory diseases, heart conditions, and even death. The WHO says 7 million people die due to poor air quality annually. </a:t>
          </a:r>
        </a:p>
      </dsp:txBody>
      <dsp:txXfrm>
        <a:off x="0" y="3820884"/>
        <a:ext cx="6117021" cy="1253804"/>
      </dsp:txXfrm>
    </dsp:sp>
    <dsp:sp modelId="{07262D2B-F345-E84F-8C10-4F6FAC2113C8}">
      <dsp:nvSpPr>
        <dsp:cNvPr id="0" name=""/>
        <dsp:cNvSpPr/>
      </dsp:nvSpPr>
      <dsp:spPr>
        <a:xfrm rot="10800000">
          <a:off x="0" y="1910442"/>
          <a:ext cx="6117021" cy="1928352"/>
        </a:xfrm>
        <a:prstGeom prst="upArrowCallout">
          <a:avLst/>
        </a:prstGeom>
        <a:solidFill>
          <a:schemeClr val="bg2">
            <a:lumMod val="75000"/>
          </a:schemeClr>
        </a:soli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Poor air quality disproportionately affects vulnerable populations, such as children, the elderly, low-income communities and </a:t>
          </a:r>
          <a:r>
            <a:rPr lang="en-US" sz="1700" b="0" i="0" kern="1200" dirty="0"/>
            <a:t>individuals with pre-existing heart and lung disease</a:t>
          </a:r>
          <a:endParaRPr lang="en-US" sz="1700" kern="1200" dirty="0"/>
        </a:p>
      </dsp:txBody>
      <dsp:txXfrm rot="10800000">
        <a:off x="0" y="1910442"/>
        <a:ext cx="6117021" cy="1252985"/>
      </dsp:txXfrm>
    </dsp:sp>
    <dsp:sp modelId="{0EDAC810-C98E-4279-B087-7D525E10686D}">
      <dsp:nvSpPr>
        <dsp:cNvPr id="0" name=""/>
        <dsp:cNvSpPr/>
      </dsp:nvSpPr>
      <dsp:spPr>
        <a:xfrm rot="10800000">
          <a:off x="0" y="896"/>
          <a:ext cx="6117021" cy="1928352"/>
        </a:xfrm>
        <a:prstGeom prst="upArrowCallout">
          <a:avLst/>
        </a:prstGeom>
        <a:solidFill>
          <a:schemeClr val="tx1">
            <a:lumMod val="50000"/>
          </a:schemeClr>
        </a:soli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In the US, according to the American Lund Association 40% live in places with unhealthy levels of air pollution. Globally billion of people suffer from dangerous air pollution according to the World Health Organization. </a:t>
          </a:r>
        </a:p>
      </dsp:txBody>
      <dsp:txXfrm rot="10800000">
        <a:off x="0" y="896"/>
        <a:ext cx="6117021" cy="12529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12B907-B1E8-DA49-B533-D679EA1563D8}"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5EF2E-0990-2C49-926A-DE6B4BCA0026}" type="slidenum">
              <a:rPr lang="en-US" smtClean="0"/>
              <a:t>‹#›</a:t>
            </a:fld>
            <a:endParaRPr lang="en-US"/>
          </a:p>
        </p:txBody>
      </p:sp>
    </p:spTree>
    <p:extLst>
      <p:ext uri="{BB962C8B-B14F-4D97-AF65-F5344CB8AC3E}">
        <p14:creationId xmlns:p14="http://schemas.microsoft.com/office/powerpoint/2010/main" val="1012333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Urban areas around the world are experiencing increasing levels of air pollution, leading to severe health risks such as respiratory diseases, heart conditions, and even death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Poor air quality disproportionately affects vulnerable populations, including children, the elderly, and low-income communities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Around 40% in the US are living in places with unhealthy levels of polluted air, according to a new report from the American Lung Association</a:t>
            </a:r>
          </a:p>
          <a:p>
            <a:endParaRPr lang="en-US" dirty="0"/>
          </a:p>
        </p:txBody>
      </p:sp>
      <p:sp>
        <p:nvSpPr>
          <p:cNvPr id="4" name="Slide Number Placeholder 3"/>
          <p:cNvSpPr>
            <a:spLocks noGrp="1"/>
          </p:cNvSpPr>
          <p:nvPr>
            <p:ph type="sldNum" sz="quarter" idx="5"/>
          </p:nvPr>
        </p:nvSpPr>
        <p:spPr/>
        <p:txBody>
          <a:bodyPr/>
          <a:lstStyle/>
          <a:p>
            <a:fld id="{B435EF2E-0990-2C49-926A-DE6B4BCA0026}" type="slidenum">
              <a:rPr lang="en-US" smtClean="0"/>
              <a:t>2</a:t>
            </a:fld>
            <a:endParaRPr lang="en-US"/>
          </a:p>
        </p:txBody>
      </p:sp>
    </p:spTree>
    <p:extLst>
      <p:ext uri="{BB962C8B-B14F-4D97-AF65-F5344CB8AC3E}">
        <p14:creationId xmlns:p14="http://schemas.microsoft.com/office/powerpoint/2010/main" val="3633604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mission is to enhance urban accessibility by tackling the critical issue of air quality. We aim to provide innovative, real-time solutions that help communities monitor and improve their air environment. By combining advanced technology with data-driven insights, we empower citizens, local governments, and organizations to take action, reduce pollution, and foster healthier, more sustainable cities. Through this, we aspire to create an inclusive urban future where everyone can breathe cleaner air and live healthier lives.</a:t>
            </a:r>
          </a:p>
          <a:p>
            <a:endParaRPr lang="en-US" dirty="0"/>
          </a:p>
        </p:txBody>
      </p:sp>
      <p:sp>
        <p:nvSpPr>
          <p:cNvPr id="4" name="Slide Number Placeholder 3"/>
          <p:cNvSpPr>
            <a:spLocks noGrp="1"/>
          </p:cNvSpPr>
          <p:nvPr>
            <p:ph type="sldNum" sz="quarter" idx="5"/>
          </p:nvPr>
        </p:nvSpPr>
        <p:spPr/>
        <p:txBody>
          <a:bodyPr/>
          <a:lstStyle/>
          <a:p>
            <a:fld id="{B435EF2E-0990-2C49-926A-DE6B4BCA0026}" type="slidenum">
              <a:rPr lang="en-US" smtClean="0"/>
              <a:t>3</a:t>
            </a:fld>
            <a:endParaRPr lang="en-US"/>
          </a:p>
        </p:txBody>
      </p:sp>
    </p:spTree>
    <p:extLst>
      <p:ext uri="{BB962C8B-B14F-4D97-AF65-F5344CB8AC3E}">
        <p14:creationId xmlns:p14="http://schemas.microsoft.com/office/powerpoint/2010/main" val="2672850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steps for </a:t>
            </a:r>
            <a:r>
              <a:rPr lang="en-US" dirty="0" err="1"/>
              <a:t>SkyScan</a:t>
            </a:r>
            <a:r>
              <a:rPr lang="en-US" dirty="0"/>
              <a:t> involve integrating crowdsourced data to provide more accurate and up-to-date information about air quality events locally and globally. This will further enhance real-time user contributions to make improve the app's data accuracy and coverage. Additionally, we plan to implement air quality alerts, notifying users when pollution levels are dangerously high in their location. The app will also suggest safe areas to evacuate to, based on air quality data, ensuring users can take timely action to protect their health. These updates will improve the app's responsiveness and make it a more vital tool for air quality monitoring and safety.</a:t>
            </a:r>
          </a:p>
        </p:txBody>
      </p:sp>
      <p:sp>
        <p:nvSpPr>
          <p:cNvPr id="4" name="Slide Number Placeholder 3"/>
          <p:cNvSpPr>
            <a:spLocks noGrp="1"/>
          </p:cNvSpPr>
          <p:nvPr>
            <p:ph type="sldNum" sz="quarter" idx="5"/>
          </p:nvPr>
        </p:nvSpPr>
        <p:spPr/>
        <p:txBody>
          <a:bodyPr/>
          <a:lstStyle/>
          <a:p>
            <a:fld id="{B435EF2E-0990-2C49-926A-DE6B4BCA0026}" type="slidenum">
              <a:rPr lang="en-US" smtClean="0"/>
              <a:t>7</a:t>
            </a:fld>
            <a:endParaRPr lang="en-US"/>
          </a:p>
        </p:txBody>
      </p:sp>
    </p:spTree>
    <p:extLst>
      <p:ext uri="{BB962C8B-B14F-4D97-AF65-F5344CB8AC3E}">
        <p14:creationId xmlns:p14="http://schemas.microsoft.com/office/powerpoint/2010/main" val="2397347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9AB0F94-7753-41D9-94DB-47E49F9CFF77}" type="datetimeFigureOut">
              <a:rPr lang="en-US" smtClean="0"/>
              <a:t>2/17/25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3300400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AB0F94-7753-41D9-94DB-47E49F9CFF77}"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4274059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9AB0F94-7753-41D9-94DB-47E49F9CFF77}" type="datetimeFigureOut">
              <a:rPr lang="en-US" smtClean="0"/>
              <a:t>2/17/25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170103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9AB0F94-7753-41D9-94DB-47E49F9CFF77}" type="datetimeFigureOut">
              <a:rPr lang="en-US" smtClean="0"/>
              <a:t>2/17/25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91E3E72-76B8-4991-94C0-94C4EDCC8244}"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46856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9AB0F94-7753-41D9-94DB-47E49F9CFF77}" type="datetimeFigureOut">
              <a:rPr lang="en-US" smtClean="0"/>
              <a:t>2/17/25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3311236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AB0F94-7753-41D9-94DB-47E49F9CFF77}" type="datetimeFigureOut">
              <a:rPr lang="en-US" smtClean="0"/>
              <a:t>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478135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AB0F94-7753-41D9-94DB-47E49F9CFF77}" type="datetimeFigureOut">
              <a:rPr lang="en-US" smtClean="0"/>
              <a:t>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2097437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AB0F94-7753-41D9-94DB-47E49F9CFF77}"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1300715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9AB0F94-7753-41D9-94DB-47E49F9CFF77}" type="datetimeFigureOut">
              <a:rPr lang="en-US" smtClean="0"/>
              <a:t>2/17/25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630448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AB0F94-7753-41D9-94DB-47E49F9CFF77}"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75382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9AB0F94-7753-41D9-94DB-47E49F9CFF77}" type="datetimeFigureOut">
              <a:rPr lang="en-US" smtClean="0"/>
              <a:t>2/17/25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2361502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AB0F94-7753-41D9-94DB-47E49F9CFF77}"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1202298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AB0F94-7753-41D9-94DB-47E49F9CFF77}" type="datetimeFigureOut">
              <a:rPr lang="en-US" smtClean="0"/>
              <a:t>2/17/25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2646548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AB0F94-7753-41D9-94DB-47E49F9CFF77}" type="datetimeFigureOut">
              <a:rPr lang="en-US" smtClean="0"/>
              <a:t>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1705575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B0F94-7753-41D9-94DB-47E49F9CFF77}" type="datetimeFigureOut">
              <a:rPr lang="en-US" smtClean="0"/>
              <a:t>2/17/25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397479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AB0F94-7753-41D9-94DB-47E49F9CFF77}"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268819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AB0F94-7753-41D9-94DB-47E49F9CFF77}"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E3E72-76B8-4991-94C0-94C4EDCC8244}" type="slidenum">
              <a:rPr lang="en-US" smtClean="0"/>
              <a:t>‹#›</a:t>
            </a:fld>
            <a:endParaRPr lang="en-US"/>
          </a:p>
        </p:txBody>
      </p:sp>
    </p:spTree>
    <p:extLst>
      <p:ext uri="{BB962C8B-B14F-4D97-AF65-F5344CB8AC3E}">
        <p14:creationId xmlns:p14="http://schemas.microsoft.com/office/powerpoint/2010/main" val="560198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AB0F94-7753-41D9-94DB-47E49F9CFF77}" type="datetimeFigureOut">
              <a:rPr lang="en-US" smtClean="0"/>
              <a:t>2/17/25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1E3E72-76B8-4991-94C0-94C4EDCC8244}" type="slidenum">
              <a:rPr lang="en-US" smtClean="0"/>
              <a:t>‹#›</a:t>
            </a:fld>
            <a:endParaRPr lang="en-US"/>
          </a:p>
        </p:txBody>
      </p:sp>
    </p:spTree>
    <p:extLst>
      <p:ext uri="{BB962C8B-B14F-4D97-AF65-F5344CB8AC3E}">
        <p14:creationId xmlns:p14="http://schemas.microsoft.com/office/powerpoint/2010/main" val="212306625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notesSlide" Target="../notesSlides/notesSlide1.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Video 12" descr="Skyscrapers And Location Icons">
            <a:extLst>
              <a:ext uri="{FF2B5EF4-FFF2-40B4-BE49-F238E27FC236}">
                <a16:creationId xmlns:a16="http://schemas.microsoft.com/office/drawing/2014/main" id="{4000FF01-2D25-28DF-CA0C-B09A907CACB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1" y="10"/>
            <a:ext cx="12191999" cy="6857990"/>
          </a:xfrm>
          <a:prstGeom prst="rect">
            <a:avLst/>
          </a:prstGeom>
        </p:spPr>
      </p:pic>
      <p:sp>
        <p:nvSpPr>
          <p:cNvPr id="7" name="Rectangle 6">
            <a:extLst>
              <a:ext uri="{FF2B5EF4-FFF2-40B4-BE49-F238E27FC236}">
                <a16:creationId xmlns:a16="http://schemas.microsoft.com/office/drawing/2014/main" id="{4A9E4577-B830-6A7F-5B45-90334ACDB232}"/>
              </a:ext>
            </a:extLst>
          </p:cNvPr>
          <p:cNvSpPr/>
          <p:nvPr/>
        </p:nvSpPr>
        <p:spPr>
          <a:xfrm>
            <a:off x="2981739" y="5285015"/>
            <a:ext cx="6215270" cy="4531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0141821-1767-BA85-EF1D-EBA2600CD333}"/>
              </a:ext>
            </a:extLst>
          </p:cNvPr>
          <p:cNvSpPr/>
          <p:nvPr/>
        </p:nvSpPr>
        <p:spPr>
          <a:xfrm>
            <a:off x="4346714" y="2163655"/>
            <a:ext cx="3472070" cy="91727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3A1AA79-601F-D89B-48C2-25D7A4A4E42B}"/>
              </a:ext>
            </a:extLst>
          </p:cNvPr>
          <p:cNvSpPr/>
          <p:nvPr/>
        </p:nvSpPr>
        <p:spPr>
          <a:xfrm>
            <a:off x="1232452" y="2933684"/>
            <a:ext cx="9581322" cy="843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312087-BFD9-9C49-B0A0-7808A1A01CE2}"/>
              </a:ext>
            </a:extLst>
          </p:cNvPr>
          <p:cNvSpPr>
            <a:spLocks noGrp="1"/>
          </p:cNvSpPr>
          <p:nvPr>
            <p:ph type="ctrTitle"/>
          </p:nvPr>
        </p:nvSpPr>
        <p:spPr>
          <a:xfrm>
            <a:off x="1053546" y="1246378"/>
            <a:ext cx="10058400" cy="1834554"/>
          </a:xfrm>
          <a:effectLst>
            <a:outerShdw blurRad="50800" dist="38100" dir="2700000" algn="tl" rotWithShape="0">
              <a:prstClr val="black">
                <a:alpha val="40000"/>
              </a:prstClr>
            </a:outerShdw>
          </a:effectLst>
        </p:spPr>
        <p:txBody>
          <a:bodyPr>
            <a:normAutofit/>
          </a:bodyPr>
          <a:lstStyle/>
          <a:p>
            <a:pPr algn="ctr"/>
            <a:r>
              <a:rPr lang="en-US" sz="5200" dirty="0">
                <a:solidFill>
                  <a:srgbClr val="FFFFFF"/>
                </a:solidFill>
              </a:rPr>
              <a:t>Sky Scan</a:t>
            </a:r>
            <a:endParaRPr lang="en-US" sz="3200" dirty="0">
              <a:solidFill>
                <a:srgbClr val="FFFFFF"/>
              </a:solidFill>
            </a:endParaRPr>
          </a:p>
        </p:txBody>
      </p:sp>
      <p:sp>
        <p:nvSpPr>
          <p:cNvPr id="3" name="Subtitle 2">
            <a:extLst>
              <a:ext uri="{FF2B5EF4-FFF2-40B4-BE49-F238E27FC236}">
                <a16:creationId xmlns:a16="http://schemas.microsoft.com/office/drawing/2014/main" id="{D0D281E0-C21D-98C6-57E4-69330C22457D}"/>
              </a:ext>
            </a:extLst>
          </p:cNvPr>
          <p:cNvSpPr>
            <a:spLocks noGrp="1"/>
          </p:cNvSpPr>
          <p:nvPr>
            <p:ph type="subTitle" idx="1"/>
          </p:nvPr>
        </p:nvSpPr>
        <p:spPr>
          <a:xfrm>
            <a:off x="1066799" y="5285015"/>
            <a:ext cx="10058400" cy="1282707"/>
          </a:xfrm>
          <a:effectLst>
            <a:outerShdw blurRad="50800" dist="38100" dir="2700000" algn="tl" rotWithShape="0">
              <a:prstClr val="black">
                <a:alpha val="40000"/>
              </a:prstClr>
            </a:outerShdw>
          </a:effectLst>
        </p:spPr>
        <p:txBody>
          <a:bodyPr>
            <a:normAutofit/>
          </a:bodyPr>
          <a:lstStyle/>
          <a:p>
            <a:pPr algn="ctr"/>
            <a:r>
              <a:rPr lang="en-US" dirty="0">
                <a:solidFill>
                  <a:srgbClr val="FFFFFF"/>
                </a:solidFill>
              </a:rPr>
              <a:t>By: Andrew M, Srihith Chennareddy Jeffrey Wong</a:t>
            </a:r>
          </a:p>
        </p:txBody>
      </p:sp>
      <p:sp>
        <p:nvSpPr>
          <p:cNvPr id="4" name="TextBox 3">
            <a:extLst>
              <a:ext uri="{FF2B5EF4-FFF2-40B4-BE49-F238E27FC236}">
                <a16:creationId xmlns:a16="http://schemas.microsoft.com/office/drawing/2014/main" id="{66CA967F-70EE-A7AC-C1B1-E90718E5E935}"/>
              </a:ext>
            </a:extLst>
          </p:cNvPr>
          <p:cNvSpPr txBox="1"/>
          <p:nvPr/>
        </p:nvSpPr>
        <p:spPr>
          <a:xfrm>
            <a:off x="1421295" y="3080932"/>
            <a:ext cx="10230678" cy="584775"/>
          </a:xfrm>
          <a:prstGeom prst="rect">
            <a:avLst/>
          </a:prstGeom>
          <a:noFill/>
        </p:spPr>
        <p:txBody>
          <a:bodyPr wrap="square" rtlCol="0">
            <a:spAutoFit/>
          </a:bodyPr>
          <a:lstStyle/>
          <a:p>
            <a:r>
              <a:rPr lang="en-US" sz="3200" dirty="0">
                <a:solidFill>
                  <a:srgbClr val="FFFFFF"/>
                </a:solidFill>
              </a:rPr>
              <a:t>Accessibility to Fresh Air-A map Based Solution</a:t>
            </a:r>
            <a:endParaRPr lang="en-US" sz="3200" dirty="0"/>
          </a:p>
        </p:txBody>
      </p:sp>
    </p:spTree>
    <p:extLst>
      <p:ext uri="{BB962C8B-B14F-4D97-AF65-F5344CB8AC3E}">
        <p14:creationId xmlns:p14="http://schemas.microsoft.com/office/powerpoint/2010/main" val="388036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w9g4WjBNxL5-kTF-IcxSK_output.mp4">
            <a:hlinkClick r:id="" action="ppaction://media"/>
            <a:extLst>
              <a:ext uri="{FF2B5EF4-FFF2-40B4-BE49-F238E27FC236}">
                <a16:creationId xmlns:a16="http://schemas.microsoft.com/office/drawing/2014/main" id="{D6CA6F7A-73BC-AF80-3044-FF174C3602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94593"/>
            <a:ext cx="12496800" cy="7103188"/>
          </a:xfrm>
          <a:prstGeom prst="rect">
            <a:avLst/>
          </a:prstGeom>
        </p:spPr>
      </p:pic>
      <p:sp>
        <p:nvSpPr>
          <p:cNvPr id="2" name="Title 1">
            <a:extLst>
              <a:ext uri="{FF2B5EF4-FFF2-40B4-BE49-F238E27FC236}">
                <a16:creationId xmlns:a16="http://schemas.microsoft.com/office/drawing/2014/main" id="{BC487E96-61ED-5DC1-E598-BB02B7B3685E}"/>
              </a:ext>
            </a:extLst>
          </p:cNvPr>
          <p:cNvSpPr>
            <a:spLocks noGrp="1"/>
          </p:cNvSpPr>
          <p:nvPr>
            <p:ph type="title"/>
          </p:nvPr>
        </p:nvSpPr>
        <p:spPr>
          <a:xfrm>
            <a:off x="-1412474" y="-94593"/>
            <a:ext cx="5091095" cy="1387365"/>
          </a:xfrm>
        </p:spPr>
        <p:txBody>
          <a:bodyPr anchor="b">
            <a:normAutofit/>
          </a:bodyPr>
          <a:lstStyle/>
          <a:p>
            <a:r>
              <a:rPr lang="en-US" sz="4000" b="1" dirty="0"/>
              <a:t>The Problem:</a:t>
            </a:r>
          </a:p>
        </p:txBody>
      </p:sp>
      <p:graphicFrame>
        <p:nvGraphicFramePr>
          <p:cNvPr id="11" name="Content Placeholder 2">
            <a:extLst>
              <a:ext uri="{FF2B5EF4-FFF2-40B4-BE49-F238E27FC236}">
                <a16:creationId xmlns:a16="http://schemas.microsoft.com/office/drawing/2014/main" id="{842A11C8-4225-F468-2045-0DC64E8051E7}"/>
              </a:ext>
            </a:extLst>
          </p:cNvPr>
          <p:cNvGraphicFramePr>
            <a:graphicFrameLocks noGrp="1"/>
          </p:cNvGraphicFramePr>
          <p:nvPr>
            <p:ph idx="1"/>
            <p:extLst>
              <p:ext uri="{D42A27DB-BD31-4B8C-83A1-F6EECF244321}">
                <p14:modId xmlns:p14="http://schemas.microsoft.com/office/powerpoint/2010/main" val="2708602597"/>
              </p:ext>
            </p:extLst>
          </p:nvPr>
        </p:nvGraphicFramePr>
        <p:xfrm>
          <a:off x="5738648" y="1292772"/>
          <a:ext cx="6117021" cy="50746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1276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Zv9OGnoMJDgXEiZkeBHca_output.mp4">
            <a:hlinkClick r:id="" action="ppaction://media"/>
            <a:extLst>
              <a:ext uri="{FF2B5EF4-FFF2-40B4-BE49-F238E27FC236}">
                <a16:creationId xmlns:a16="http://schemas.microsoft.com/office/drawing/2014/main" id="{A53B56B1-1D6B-EF19-4E59-9DBFFDFC70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1999" cy="6857999"/>
          </a:xfrm>
          <a:prstGeom prst="rect">
            <a:avLst/>
          </a:prstGeom>
        </p:spPr>
      </p:pic>
      <p:sp>
        <p:nvSpPr>
          <p:cNvPr id="8" name="Rectangle 7">
            <a:extLst>
              <a:ext uri="{FF2B5EF4-FFF2-40B4-BE49-F238E27FC236}">
                <a16:creationId xmlns:a16="http://schemas.microsoft.com/office/drawing/2014/main" id="{26883A2B-E5A3-EEE5-D307-BC3CFE2703CD}"/>
              </a:ext>
            </a:extLst>
          </p:cNvPr>
          <p:cNvSpPr/>
          <p:nvPr/>
        </p:nvSpPr>
        <p:spPr>
          <a:xfrm>
            <a:off x="451021" y="4363279"/>
            <a:ext cx="6493118" cy="831573"/>
          </a:xfrm>
          <a:prstGeom prst="rect">
            <a:avLst/>
          </a:prstGeom>
          <a:solidFill>
            <a:schemeClr val="tx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2263F2-9F75-4A7A-D4F5-190012417A6B}"/>
              </a:ext>
            </a:extLst>
          </p:cNvPr>
          <p:cNvSpPr/>
          <p:nvPr/>
        </p:nvSpPr>
        <p:spPr>
          <a:xfrm>
            <a:off x="451021" y="3210340"/>
            <a:ext cx="6493118" cy="831573"/>
          </a:xfrm>
          <a:prstGeom prst="rect">
            <a:avLst/>
          </a:prstGeom>
          <a:solidFill>
            <a:schemeClr val="tx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5A501D4-9CD4-7239-7631-BF4D7BEE1DBA}"/>
              </a:ext>
            </a:extLst>
          </p:cNvPr>
          <p:cNvSpPr/>
          <p:nvPr/>
        </p:nvSpPr>
        <p:spPr>
          <a:xfrm>
            <a:off x="451021" y="2057401"/>
            <a:ext cx="6493118" cy="831573"/>
          </a:xfrm>
          <a:prstGeom prst="rect">
            <a:avLst/>
          </a:prstGeom>
          <a:solidFill>
            <a:schemeClr val="tx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D2E14-991B-83E4-2797-CAA8CDA3F118}"/>
              </a:ext>
            </a:extLst>
          </p:cNvPr>
          <p:cNvSpPr>
            <a:spLocks noGrp="1"/>
          </p:cNvSpPr>
          <p:nvPr>
            <p:ph type="title"/>
          </p:nvPr>
        </p:nvSpPr>
        <p:spPr>
          <a:xfrm>
            <a:off x="619760" y="764373"/>
            <a:ext cx="6832600" cy="1293028"/>
          </a:xfrm>
        </p:spPr>
        <p:txBody>
          <a:bodyPr>
            <a:normAutofit/>
          </a:bodyPr>
          <a:lstStyle/>
          <a:p>
            <a:r>
              <a:rPr lang="en-US"/>
              <a:t>Our Mission Statement</a:t>
            </a:r>
            <a:endParaRPr lang="en-US" dirty="0"/>
          </a:p>
        </p:txBody>
      </p:sp>
      <p:sp>
        <p:nvSpPr>
          <p:cNvPr id="3" name="Content Placeholder 2">
            <a:extLst>
              <a:ext uri="{FF2B5EF4-FFF2-40B4-BE49-F238E27FC236}">
                <a16:creationId xmlns:a16="http://schemas.microsoft.com/office/drawing/2014/main" id="{EF41D1DC-F629-37D5-2862-A882B56D396F}"/>
              </a:ext>
            </a:extLst>
          </p:cNvPr>
          <p:cNvSpPr>
            <a:spLocks noGrp="1"/>
          </p:cNvSpPr>
          <p:nvPr>
            <p:ph idx="1"/>
          </p:nvPr>
        </p:nvSpPr>
        <p:spPr>
          <a:xfrm>
            <a:off x="451021" y="2166142"/>
            <a:ext cx="6832600" cy="4024125"/>
          </a:xfrm>
        </p:spPr>
        <p:txBody>
          <a:bodyPr>
            <a:normAutofit/>
          </a:bodyPr>
          <a:lstStyle/>
          <a:p>
            <a:r>
              <a:rPr lang="en-US" b="1" dirty="0"/>
              <a:t>Enhancing Urban Accessibility</a:t>
            </a:r>
            <a:r>
              <a:rPr lang="en-US" dirty="0"/>
              <a:t> by addressing air quality challenges.</a:t>
            </a:r>
          </a:p>
          <a:p>
            <a:endParaRPr lang="en-US" dirty="0"/>
          </a:p>
          <a:p>
            <a:r>
              <a:rPr lang="en-US" b="1" dirty="0"/>
              <a:t>Providing Real-Time Solutions</a:t>
            </a:r>
            <a:r>
              <a:rPr lang="en-US" dirty="0"/>
              <a:t> for monitoring and improving air environments.</a:t>
            </a:r>
          </a:p>
          <a:p>
            <a:endParaRPr lang="en-US" dirty="0"/>
          </a:p>
          <a:p>
            <a:r>
              <a:rPr lang="en-US" b="1" dirty="0"/>
              <a:t>Leveraging Advanced Technology &amp; Data</a:t>
            </a:r>
            <a:r>
              <a:rPr lang="en-US" dirty="0"/>
              <a:t> to generate actionable insights.</a:t>
            </a:r>
          </a:p>
        </p:txBody>
      </p:sp>
    </p:spTree>
    <p:extLst>
      <p:ext uri="{BB962C8B-B14F-4D97-AF65-F5344CB8AC3E}">
        <p14:creationId xmlns:p14="http://schemas.microsoft.com/office/powerpoint/2010/main" val="420566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B14B2-CEAB-E064-35AA-AD3562DD5E19}"/>
              </a:ext>
            </a:extLst>
          </p:cNvPr>
          <p:cNvSpPr>
            <a:spLocks noGrp="1"/>
          </p:cNvSpPr>
          <p:nvPr>
            <p:ph type="title"/>
          </p:nvPr>
        </p:nvSpPr>
        <p:spPr>
          <a:xfrm>
            <a:off x="2581275" y="764373"/>
            <a:ext cx="8924925" cy="1293028"/>
          </a:xfrm>
        </p:spPr>
        <p:txBody>
          <a:bodyPr>
            <a:normAutofit/>
          </a:bodyPr>
          <a:lstStyle/>
          <a:p>
            <a:r>
              <a:rPr lang="en-US" b="1"/>
              <a:t>Our Solution:</a:t>
            </a:r>
          </a:p>
        </p:txBody>
      </p:sp>
      <p:sp>
        <p:nvSpPr>
          <p:cNvPr id="3" name="Content Placeholder 2">
            <a:extLst>
              <a:ext uri="{FF2B5EF4-FFF2-40B4-BE49-F238E27FC236}">
                <a16:creationId xmlns:a16="http://schemas.microsoft.com/office/drawing/2014/main" id="{3C527902-C898-43EF-3CF5-1C09F2E63189}"/>
              </a:ext>
            </a:extLst>
          </p:cNvPr>
          <p:cNvSpPr>
            <a:spLocks noGrp="1"/>
          </p:cNvSpPr>
          <p:nvPr>
            <p:ph idx="1"/>
          </p:nvPr>
        </p:nvSpPr>
        <p:spPr>
          <a:xfrm>
            <a:off x="685800" y="2194560"/>
            <a:ext cx="5915025" cy="4024125"/>
          </a:xfrm>
        </p:spPr>
        <p:txBody>
          <a:bodyPr>
            <a:normAutofit/>
          </a:bodyPr>
          <a:lstStyle/>
          <a:p>
            <a:pPr marL="0" indent="0">
              <a:buNone/>
            </a:pPr>
            <a:r>
              <a:rPr lang="en-US" sz="2000"/>
              <a:t>Using React Library, JavaScript, and multiple API’s we’ve created a website that allows:</a:t>
            </a:r>
          </a:p>
          <a:p>
            <a:r>
              <a:rPr lang="en-US" sz="2000"/>
              <a:t>users to input a specific radius into a map and find all available good air quality sources within that area</a:t>
            </a:r>
          </a:p>
          <a:p>
            <a:r>
              <a:rPr lang="en-US" sz="2000"/>
              <a:t>Key Information about Air Quality, its impacts and how to protect yourself.</a:t>
            </a:r>
          </a:p>
          <a:p>
            <a:r>
              <a:rPr lang="en-US" sz="2000"/>
              <a:t>Algorithm that calculates Air Quality risk factor to go outside</a:t>
            </a:r>
          </a:p>
          <a:p>
            <a:pPr marL="0" indent="0">
              <a:buNone/>
            </a:pPr>
            <a:endParaRPr lang="en-US" sz="2000"/>
          </a:p>
        </p:txBody>
      </p:sp>
      <p:pic>
        <p:nvPicPr>
          <p:cNvPr id="1028" name="Picture 4" descr="What Is JavaScript Used For?">
            <a:extLst>
              <a:ext uri="{FF2B5EF4-FFF2-40B4-BE49-F238E27FC236}">
                <a16:creationId xmlns:a16="http://schemas.microsoft.com/office/drawing/2014/main" id="{9E0B07F4-1F3D-37DC-7235-A82E462F2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1" r="67330" b="1"/>
          <a:stretch/>
        </p:blipFill>
        <p:spPr bwMode="auto">
          <a:xfrm>
            <a:off x="6915151" y="2231909"/>
            <a:ext cx="2231136" cy="39867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ffect Affiliate Marketing Performance ...">
            <a:extLst>
              <a:ext uri="{FF2B5EF4-FFF2-40B4-BE49-F238E27FC236}">
                <a16:creationId xmlns:a16="http://schemas.microsoft.com/office/drawing/2014/main" id="{3EAD4CA6-6E70-2E91-E7BA-381AC0434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522" r="30722" b="1"/>
          <a:stretch/>
        </p:blipFill>
        <p:spPr bwMode="auto">
          <a:xfrm>
            <a:off x="9279078" y="2231909"/>
            <a:ext cx="2226811" cy="22773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uild your own React components library">
            <a:extLst>
              <a:ext uri="{FF2B5EF4-FFF2-40B4-BE49-F238E27FC236}">
                <a16:creationId xmlns:a16="http://schemas.microsoft.com/office/drawing/2014/main" id="{52B77A81-1C85-96DD-237E-50505009E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439" r="7489" b="2"/>
          <a:stretch/>
        </p:blipFill>
        <p:spPr bwMode="auto">
          <a:xfrm>
            <a:off x="9279077" y="4656147"/>
            <a:ext cx="2226811" cy="156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5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EA7D4-5884-022E-4CBE-D753BDD55BA6}"/>
              </a:ext>
            </a:extLst>
          </p:cNvPr>
          <p:cNvSpPr>
            <a:spLocks noGrp="1"/>
          </p:cNvSpPr>
          <p:nvPr>
            <p:ph type="title"/>
          </p:nvPr>
        </p:nvSpPr>
        <p:spPr>
          <a:xfrm>
            <a:off x="6094105" y="802955"/>
            <a:ext cx="4977976" cy="1454051"/>
          </a:xfrm>
        </p:spPr>
        <p:txBody>
          <a:bodyPr>
            <a:normAutofit/>
          </a:bodyPr>
          <a:lstStyle/>
          <a:p>
            <a:r>
              <a:rPr lang="en-US" sz="3600" b="1" dirty="0">
                <a:solidFill>
                  <a:schemeClr val="tx2"/>
                </a:solidFill>
              </a:rPr>
              <a:t>How It Works:</a:t>
            </a:r>
          </a:p>
        </p:txBody>
      </p:sp>
      <p:sp>
        <p:nvSpPr>
          <p:cNvPr id="3" name="Content Placeholder 2">
            <a:extLst>
              <a:ext uri="{FF2B5EF4-FFF2-40B4-BE49-F238E27FC236}">
                <a16:creationId xmlns:a16="http://schemas.microsoft.com/office/drawing/2014/main" id="{2968ECDD-1EE8-F6F6-8FBC-BE3077C4A077}"/>
              </a:ext>
            </a:extLst>
          </p:cNvPr>
          <p:cNvSpPr>
            <a:spLocks noGrp="1"/>
          </p:cNvSpPr>
          <p:nvPr>
            <p:ph idx="1"/>
          </p:nvPr>
        </p:nvSpPr>
        <p:spPr>
          <a:xfrm>
            <a:off x="5274365" y="1987826"/>
            <a:ext cx="5793787" cy="4073145"/>
          </a:xfrm>
        </p:spPr>
        <p:txBody>
          <a:bodyPr anchor="ctr">
            <a:normAutofit/>
          </a:bodyPr>
          <a:lstStyle/>
          <a:p>
            <a:pPr marL="0" indent="0">
              <a:buNone/>
            </a:pPr>
            <a:r>
              <a:rPr lang="en-US" sz="2000" dirty="0">
                <a:solidFill>
                  <a:schemeClr val="tx2"/>
                </a:solidFill>
              </a:rPr>
              <a:t>Users simply enter their location and the radius within which they want to search for good air quality sources. The map dynamically updates to show available sources, with information such as whether the air quality source is good/unhealthy and the distance to each point. Users can zoom in or out to adjust the map and search for a specific location. </a:t>
            </a:r>
          </a:p>
        </p:txBody>
      </p:sp>
      <p:pic>
        <p:nvPicPr>
          <p:cNvPr id="7" name="Graphic 6" descr="Mountain scene">
            <a:extLst>
              <a:ext uri="{FF2B5EF4-FFF2-40B4-BE49-F238E27FC236}">
                <a16:creationId xmlns:a16="http://schemas.microsoft.com/office/drawing/2014/main" id="{9DB3173D-767E-AD16-B690-CE7BDD5D61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Tree>
    <p:extLst>
      <p:ext uri="{BB962C8B-B14F-4D97-AF65-F5344CB8AC3E}">
        <p14:creationId xmlns:p14="http://schemas.microsoft.com/office/powerpoint/2010/main" val="68887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7AC9-9A53-04DA-4452-32DC28CC0042}"/>
              </a:ext>
            </a:extLst>
          </p:cNvPr>
          <p:cNvSpPr>
            <a:spLocks noGrp="1"/>
          </p:cNvSpPr>
          <p:nvPr>
            <p:ph type="title"/>
          </p:nvPr>
        </p:nvSpPr>
        <p:spPr>
          <a:xfrm>
            <a:off x="761803" y="350196"/>
            <a:ext cx="4646904" cy="1624520"/>
          </a:xfrm>
        </p:spPr>
        <p:txBody>
          <a:bodyPr anchor="ctr">
            <a:normAutofit/>
          </a:bodyPr>
          <a:lstStyle/>
          <a:p>
            <a:r>
              <a:rPr lang="en-US" sz="4000" b="1" dirty="0"/>
              <a:t>Real-World Applications:</a:t>
            </a:r>
          </a:p>
        </p:txBody>
      </p:sp>
      <p:pic>
        <p:nvPicPr>
          <p:cNvPr id="5" name="Picture 4" descr="A world map made of pins and strings">
            <a:extLst>
              <a:ext uri="{FF2B5EF4-FFF2-40B4-BE49-F238E27FC236}">
                <a16:creationId xmlns:a16="http://schemas.microsoft.com/office/drawing/2014/main" id="{D0577C50-6D21-5933-4000-5DB6EFA42CE0}"/>
              </a:ext>
            </a:extLst>
          </p:cNvPr>
          <p:cNvPicPr>
            <a:picLocks noChangeAspect="1"/>
          </p:cNvPicPr>
          <p:nvPr/>
        </p:nvPicPr>
        <p:blipFill>
          <a:blip r:embed="rId2"/>
          <a:srcRect l="21423" r="19176" b="-2"/>
          <a:stretch/>
        </p:blipFill>
        <p:spPr>
          <a:xfrm>
            <a:off x="6096000" y="1"/>
            <a:ext cx="6102825" cy="6858000"/>
          </a:xfrm>
          <a:prstGeom prst="rect">
            <a:avLst/>
          </a:prstGeom>
        </p:spPr>
      </p:pic>
      <p:sp>
        <p:nvSpPr>
          <p:cNvPr id="7" name="TextBox 6">
            <a:extLst>
              <a:ext uri="{FF2B5EF4-FFF2-40B4-BE49-F238E27FC236}">
                <a16:creationId xmlns:a16="http://schemas.microsoft.com/office/drawing/2014/main" id="{48764551-251E-2B24-2979-28C8BB7C03A8}"/>
              </a:ext>
            </a:extLst>
          </p:cNvPr>
          <p:cNvSpPr txBox="1"/>
          <p:nvPr/>
        </p:nvSpPr>
        <p:spPr>
          <a:xfrm>
            <a:off x="361122" y="2228671"/>
            <a:ext cx="5047585" cy="2031325"/>
          </a:xfrm>
          <a:prstGeom prst="rect">
            <a:avLst/>
          </a:prstGeom>
          <a:noFill/>
        </p:spPr>
        <p:txBody>
          <a:bodyPr wrap="square">
            <a:spAutoFit/>
          </a:bodyPr>
          <a:lstStyle/>
          <a:p>
            <a:r>
              <a:rPr lang="en-US" dirty="0"/>
              <a:t>Using real-time air quality data, users monitor pollution levels and make informed decisions about their outdoor activities, especially in areas where air quality may be a concern. It is especially useful for children or elderly individuals as it calculates a risk factor score for them to go outside. </a:t>
            </a:r>
          </a:p>
        </p:txBody>
      </p:sp>
    </p:spTree>
    <p:extLst>
      <p:ext uri="{BB962C8B-B14F-4D97-AF65-F5344CB8AC3E}">
        <p14:creationId xmlns:p14="http://schemas.microsoft.com/office/powerpoint/2010/main" val="429055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E3A8-BD52-B770-33B9-67EC1D8C96DB}"/>
              </a:ext>
            </a:extLst>
          </p:cNvPr>
          <p:cNvSpPr>
            <a:spLocks noGrp="1"/>
          </p:cNvSpPr>
          <p:nvPr>
            <p:ph type="title"/>
          </p:nvPr>
        </p:nvSpPr>
        <p:spPr>
          <a:xfrm>
            <a:off x="6094105" y="802955"/>
            <a:ext cx="4977976" cy="1454051"/>
          </a:xfrm>
        </p:spPr>
        <p:txBody>
          <a:bodyPr>
            <a:normAutofit/>
          </a:bodyPr>
          <a:lstStyle/>
          <a:p>
            <a:r>
              <a:rPr lang="en-US" sz="3600" b="1" dirty="0">
                <a:solidFill>
                  <a:schemeClr val="tx2"/>
                </a:solidFill>
              </a:rPr>
              <a:t>Future Development: </a:t>
            </a:r>
          </a:p>
        </p:txBody>
      </p:sp>
      <p:sp>
        <p:nvSpPr>
          <p:cNvPr id="3" name="Content Placeholder 2">
            <a:extLst>
              <a:ext uri="{FF2B5EF4-FFF2-40B4-BE49-F238E27FC236}">
                <a16:creationId xmlns:a16="http://schemas.microsoft.com/office/drawing/2014/main" id="{8755156F-54D0-3388-7ABD-DB5D55B77FBD}"/>
              </a:ext>
            </a:extLst>
          </p:cNvPr>
          <p:cNvSpPr>
            <a:spLocks noGrp="1"/>
          </p:cNvSpPr>
          <p:nvPr>
            <p:ph idx="1"/>
          </p:nvPr>
        </p:nvSpPr>
        <p:spPr>
          <a:xfrm>
            <a:off x="5353879" y="2421682"/>
            <a:ext cx="5714274" cy="3639289"/>
          </a:xfrm>
        </p:spPr>
        <p:txBody>
          <a:bodyPr anchor="ctr">
            <a:normAutofit fontScale="92500"/>
          </a:bodyPr>
          <a:lstStyle/>
          <a:p>
            <a:pPr>
              <a:buFont typeface="Arial" panose="020B0604020202020204" pitchFamily="34" charset="0"/>
              <a:buChar char="•"/>
            </a:pPr>
            <a:r>
              <a:rPr lang="en-US" dirty="0"/>
              <a:t>Integrate crowdsourced data for more accurate and up-to-date air quality information</a:t>
            </a:r>
          </a:p>
          <a:p>
            <a:pPr>
              <a:buFont typeface="Arial" panose="020B0604020202020204" pitchFamily="34" charset="0"/>
              <a:buChar char="•"/>
            </a:pPr>
            <a:r>
              <a:rPr lang="en-US" dirty="0"/>
              <a:t>Enable real-time user contributions to improve data accuracy and coverage</a:t>
            </a:r>
          </a:p>
          <a:p>
            <a:pPr>
              <a:buFont typeface="Arial" panose="020B0604020202020204" pitchFamily="34" charset="0"/>
              <a:buChar char="•"/>
            </a:pPr>
            <a:r>
              <a:rPr lang="en-US" dirty="0"/>
              <a:t>Implement air quality alerts for hazardous pollution levels</a:t>
            </a:r>
          </a:p>
          <a:p>
            <a:pPr>
              <a:buFont typeface="Arial" panose="020B0604020202020204" pitchFamily="34" charset="0"/>
              <a:buChar char="•"/>
            </a:pPr>
            <a:r>
              <a:rPr lang="en-US" dirty="0"/>
              <a:t>Provide evacuation suggestions based on air quality data</a:t>
            </a:r>
          </a:p>
          <a:p>
            <a:pPr>
              <a:buFont typeface="Arial" panose="020B0604020202020204" pitchFamily="34" charset="0"/>
              <a:buChar char="•"/>
            </a:pPr>
            <a:r>
              <a:rPr lang="en-US" dirty="0"/>
              <a:t>Enhance app responsiveness and functionality to improve user safety</a:t>
            </a:r>
          </a:p>
          <a:p>
            <a:pPr marL="0" indent="0">
              <a:buNone/>
            </a:pPr>
            <a:endParaRPr lang="en-US" sz="2000" dirty="0">
              <a:solidFill>
                <a:schemeClr val="tx2"/>
              </a:solidFill>
            </a:endParaRPr>
          </a:p>
        </p:txBody>
      </p:sp>
      <p:pic>
        <p:nvPicPr>
          <p:cNvPr id="7" name="Graphic 6" descr="Business Growth">
            <a:extLst>
              <a:ext uri="{FF2B5EF4-FFF2-40B4-BE49-F238E27FC236}">
                <a16:creationId xmlns:a16="http://schemas.microsoft.com/office/drawing/2014/main" id="{120D5D84-8138-E59F-80EC-B2FD6BD4DA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spTree>
    <p:extLst>
      <p:ext uri="{BB962C8B-B14F-4D97-AF65-F5344CB8AC3E}">
        <p14:creationId xmlns:p14="http://schemas.microsoft.com/office/powerpoint/2010/main" val="377814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40527-A70C-7ABE-68D6-E1B5E0C7C089}"/>
              </a:ext>
            </a:extLst>
          </p:cNvPr>
          <p:cNvSpPr>
            <a:spLocks noGrp="1"/>
          </p:cNvSpPr>
          <p:nvPr>
            <p:ph type="title"/>
          </p:nvPr>
        </p:nvSpPr>
        <p:spPr>
          <a:xfrm>
            <a:off x="761800" y="762001"/>
            <a:ext cx="5334197" cy="1708242"/>
          </a:xfrm>
        </p:spPr>
        <p:txBody>
          <a:bodyPr anchor="ctr">
            <a:normAutofit/>
          </a:bodyPr>
          <a:lstStyle/>
          <a:p>
            <a:r>
              <a:rPr lang="en-US" sz="4000" b="1" dirty="0"/>
              <a:t>Conclusion:</a:t>
            </a:r>
          </a:p>
        </p:txBody>
      </p:sp>
      <p:sp>
        <p:nvSpPr>
          <p:cNvPr id="3" name="Content Placeholder 2">
            <a:extLst>
              <a:ext uri="{FF2B5EF4-FFF2-40B4-BE49-F238E27FC236}">
                <a16:creationId xmlns:a16="http://schemas.microsoft.com/office/drawing/2014/main" id="{B87C329B-4F12-CB49-C0A6-701E53E5DAFB}"/>
              </a:ext>
            </a:extLst>
          </p:cNvPr>
          <p:cNvSpPr>
            <a:spLocks noGrp="1"/>
          </p:cNvSpPr>
          <p:nvPr>
            <p:ph idx="1"/>
          </p:nvPr>
        </p:nvSpPr>
        <p:spPr>
          <a:xfrm>
            <a:off x="761800" y="2470244"/>
            <a:ext cx="5334197" cy="3769835"/>
          </a:xfrm>
        </p:spPr>
        <p:txBody>
          <a:bodyPr anchor="ctr">
            <a:normAutofit/>
          </a:bodyPr>
          <a:lstStyle/>
          <a:p>
            <a:pPr marL="0" indent="0">
              <a:buNone/>
            </a:pPr>
            <a:r>
              <a:rPr lang="en-US" sz="2000" dirty="0"/>
              <a:t>Air quality is one of the biggest challenges in creating accessible and livable urban environments. Our solution not only monitors and analyzes air quality but also empowers communities to take action. Together, we can pave the way for healthier, more sustainable cities in the future.</a:t>
            </a:r>
          </a:p>
          <a:p>
            <a:pPr marL="0" indent="0">
              <a:buNone/>
            </a:pPr>
            <a:endParaRPr lang="en-US" sz="2000" dirty="0"/>
          </a:p>
          <a:p>
            <a:pPr marL="0" indent="0">
              <a:buNone/>
            </a:pPr>
            <a:endParaRPr lang="en-US" sz="2000" dirty="0"/>
          </a:p>
        </p:txBody>
      </p:sp>
      <p:pic>
        <p:nvPicPr>
          <p:cNvPr id="5" name="Picture 4" descr="Women in matching clothes">
            <a:extLst>
              <a:ext uri="{FF2B5EF4-FFF2-40B4-BE49-F238E27FC236}">
                <a16:creationId xmlns:a16="http://schemas.microsoft.com/office/drawing/2014/main" id="{5CCD22CA-6F9D-5E96-E83A-1E245E9161C5}"/>
              </a:ext>
            </a:extLst>
          </p:cNvPr>
          <p:cNvPicPr>
            <a:picLocks noChangeAspect="1"/>
          </p:cNvPicPr>
          <p:nvPr/>
        </p:nvPicPr>
        <p:blipFill>
          <a:blip r:embed="rId2"/>
          <a:srcRect l="27470" r="1719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5672630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Vapor Trail</Template>
  <TotalTime>503</TotalTime>
  <Words>715</Words>
  <Application>Microsoft Macintosh PowerPoint</Application>
  <PresentationFormat>Widescreen</PresentationFormat>
  <Paragraphs>39</Paragraphs>
  <Slides>8</Slides>
  <Notes>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Arial</vt:lpstr>
      <vt:lpstr>Century Gothic</vt:lpstr>
      <vt:lpstr>Vapor Trail</vt:lpstr>
      <vt:lpstr>Sky Scan</vt:lpstr>
      <vt:lpstr>The Problem:</vt:lpstr>
      <vt:lpstr>Our Mission Statement</vt:lpstr>
      <vt:lpstr>Our Solution:</vt:lpstr>
      <vt:lpstr>How It Works:</vt:lpstr>
      <vt:lpstr>Real-World Applications:</vt:lpstr>
      <vt:lpstr>Future Development: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Nearest Air Quality Supply: A Map-Based Solution</dc:title>
  <dc:creator>ANDREW MA</dc:creator>
  <cp:lastModifiedBy>Chennareddy, Srihith  (Student)</cp:lastModifiedBy>
  <cp:revision>4</cp:revision>
  <dcterms:created xsi:type="dcterms:W3CDTF">2025-02-16T23:40:55Z</dcterms:created>
  <dcterms:modified xsi:type="dcterms:W3CDTF">2025-02-18T00:45:06Z</dcterms:modified>
</cp:coreProperties>
</file>